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39"/>
  </p:notesMasterIdLst>
  <p:handoutMasterIdLst>
    <p:handoutMasterId r:id="rId40"/>
  </p:handoutMasterIdLst>
  <p:sldIdLst>
    <p:sldId id="263" r:id="rId5"/>
    <p:sldId id="264" r:id="rId6"/>
    <p:sldId id="406" r:id="rId7"/>
    <p:sldId id="272" r:id="rId8"/>
    <p:sldId id="267" r:id="rId9"/>
    <p:sldId id="301" r:id="rId10"/>
    <p:sldId id="332" r:id="rId11"/>
    <p:sldId id="289" r:id="rId12"/>
    <p:sldId id="407" r:id="rId13"/>
    <p:sldId id="408" r:id="rId14"/>
    <p:sldId id="412" r:id="rId15"/>
    <p:sldId id="413" r:id="rId16"/>
    <p:sldId id="415" r:id="rId17"/>
    <p:sldId id="369" r:id="rId18"/>
    <p:sldId id="414" r:id="rId19"/>
    <p:sldId id="416" r:id="rId20"/>
    <p:sldId id="419" r:id="rId21"/>
    <p:sldId id="417" r:id="rId22"/>
    <p:sldId id="378" r:id="rId23"/>
    <p:sldId id="409" r:id="rId24"/>
    <p:sldId id="410" r:id="rId25"/>
    <p:sldId id="411" r:id="rId26"/>
    <p:sldId id="356" r:id="rId27"/>
    <p:sldId id="380" r:id="rId28"/>
    <p:sldId id="420" r:id="rId29"/>
    <p:sldId id="359" r:id="rId30"/>
    <p:sldId id="405" r:id="rId31"/>
    <p:sldId id="361" r:id="rId32"/>
    <p:sldId id="339" r:id="rId33"/>
    <p:sldId id="345" r:id="rId34"/>
    <p:sldId id="337" r:id="rId35"/>
    <p:sldId id="367" r:id="rId36"/>
    <p:sldId id="368" r:id="rId37"/>
    <p:sldId id="26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8" autoAdjust="0"/>
    <p:restoredTop sz="82321" autoAdjust="0"/>
  </p:normalViewPr>
  <p:slideViewPr>
    <p:cSldViewPr snapToGrid="0">
      <p:cViewPr varScale="1">
        <p:scale>
          <a:sx n="55" d="100"/>
          <a:sy n="55" d="100"/>
        </p:scale>
        <p:origin x="5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C60627-D01E-464C-BD8F-509ECE164F0F}" type="doc">
      <dgm:prSet loTypeId="urn:microsoft.com/office/officeart/2005/8/layout/funnel1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43669FF-A965-4527-91E6-68BE3AD2D86E}">
      <dgm:prSet phldrT="[Text]"/>
      <dgm:spPr/>
      <dgm:t>
        <a:bodyPr/>
        <a:lstStyle/>
        <a:p>
          <a:r>
            <a:rPr lang="en-US" dirty="0"/>
            <a:t>Input 1</a:t>
          </a:r>
        </a:p>
      </dgm:t>
    </dgm:pt>
    <dgm:pt modelId="{465DD080-B920-4BE7-9930-2FEE5D0CA2E1}" type="parTrans" cxnId="{7B770D3A-E298-44A6-B59B-137475B1AC48}">
      <dgm:prSet/>
      <dgm:spPr/>
      <dgm:t>
        <a:bodyPr/>
        <a:lstStyle/>
        <a:p>
          <a:endParaRPr lang="en-US"/>
        </a:p>
      </dgm:t>
    </dgm:pt>
    <dgm:pt modelId="{7A32FEBE-81D3-4E99-9842-F359B51096AD}" type="sibTrans" cxnId="{7B770D3A-E298-44A6-B59B-137475B1AC48}">
      <dgm:prSet/>
      <dgm:spPr/>
      <dgm:t>
        <a:bodyPr/>
        <a:lstStyle/>
        <a:p>
          <a:endParaRPr lang="en-US"/>
        </a:p>
      </dgm:t>
    </dgm:pt>
    <dgm:pt modelId="{F5E2F0FA-2432-48A8-9FBB-B5432CB21706}">
      <dgm:prSet phldrT="[Text]"/>
      <dgm:spPr/>
      <dgm:t>
        <a:bodyPr/>
        <a:lstStyle/>
        <a:p>
          <a:r>
            <a:rPr lang="en-US" dirty="0"/>
            <a:t>Input 2</a:t>
          </a:r>
        </a:p>
      </dgm:t>
    </dgm:pt>
    <dgm:pt modelId="{3068FFD9-B4F3-4222-ACA0-2EF0D26EE55E}" type="parTrans" cxnId="{633CE58E-7DE6-4B5E-968A-C51641D35BCA}">
      <dgm:prSet/>
      <dgm:spPr/>
      <dgm:t>
        <a:bodyPr/>
        <a:lstStyle/>
        <a:p>
          <a:endParaRPr lang="en-US"/>
        </a:p>
      </dgm:t>
    </dgm:pt>
    <dgm:pt modelId="{0664A86C-8ABB-43A1-8F03-F234793B2294}" type="sibTrans" cxnId="{633CE58E-7DE6-4B5E-968A-C51641D35BCA}">
      <dgm:prSet/>
      <dgm:spPr/>
      <dgm:t>
        <a:bodyPr/>
        <a:lstStyle/>
        <a:p>
          <a:endParaRPr lang="en-US"/>
        </a:p>
      </dgm:t>
    </dgm:pt>
    <dgm:pt modelId="{87A2EDBA-4516-4BA3-A528-CB093D437CCD}">
      <dgm:prSet phldrT="[Text]"/>
      <dgm:spPr/>
      <dgm:t>
        <a:bodyPr/>
        <a:lstStyle/>
        <a:p>
          <a:r>
            <a:rPr lang="en-US" dirty="0"/>
            <a:t>Input 3</a:t>
          </a:r>
        </a:p>
      </dgm:t>
    </dgm:pt>
    <dgm:pt modelId="{71B9CE19-E199-4CFD-BA59-8615D002E247}" type="parTrans" cxnId="{7BBCC0E6-148F-41F8-BBA4-125E7F293AB3}">
      <dgm:prSet/>
      <dgm:spPr/>
      <dgm:t>
        <a:bodyPr/>
        <a:lstStyle/>
        <a:p>
          <a:endParaRPr lang="en-US"/>
        </a:p>
      </dgm:t>
    </dgm:pt>
    <dgm:pt modelId="{1FAE7400-FB5D-4167-8C9B-D243D0D6C0FC}" type="sibTrans" cxnId="{7BBCC0E6-148F-41F8-BBA4-125E7F293AB3}">
      <dgm:prSet/>
      <dgm:spPr/>
      <dgm:t>
        <a:bodyPr/>
        <a:lstStyle/>
        <a:p>
          <a:endParaRPr lang="en-US"/>
        </a:p>
      </dgm:t>
    </dgm:pt>
    <dgm:pt modelId="{4F86B76B-F766-4373-AFAE-9E33D3CD6E4F}">
      <dgm:prSet phldrT="[Text]"/>
      <dgm:spPr/>
      <dgm:t>
        <a:bodyPr/>
        <a:lstStyle/>
        <a:p>
          <a:r>
            <a:rPr lang="en-US" dirty="0"/>
            <a:t>Output 1 , Output 2, …</a:t>
          </a:r>
        </a:p>
      </dgm:t>
    </dgm:pt>
    <dgm:pt modelId="{9C391FC4-7287-4BE9-B98A-ED70605B4615}" type="parTrans" cxnId="{45F0685E-5828-413B-9EC6-8ABBBF28A6BF}">
      <dgm:prSet/>
      <dgm:spPr/>
      <dgm:t>
        <a:bodyPr/>
        <a:lstStyle/>
        <a:p>
          <a:endParaRPr lang="en-US"/>
        </a:p>
      </dgm:t>
    </dgm:pt>
    <dgm:pt modelId="{2F80539C-0E16-4AAA-86BC-FA07956CBB99}" type="sibTrans" cxnId="{45F0685E-5828-413B-9EC6-8ABBBF28A6BF}">
      <dgm:prSet/>
      <dgm:spPr/>
      <dgm:t>
        <a:bodyPr/>
        <a:lstStyle/>
        <a:p>
          <a:endParaRPr lang="en-US"/>
        </a:p>
      </dgm:t>
    </dgm:pt>
    <dgm:pt modelId="{1B9CB2C2-ADAC-44AB-BAFD-3DB9F8E709D9}" type="pres">
      <dgm:prSet presAssocID="{98C60627-D01E-464C-BD8F-509ECE164F0F}" presName="Name0" presStyleCnt="0">
        <dgm:presLayoutVars>
          <dgm:chMax val="4"/>
          <dgm:resizeHandles val="exact"/>
        </dgm:presLayoutVars>
      </dgm:prSet>
      <dgm:spPr/>
    </dgm:pt>
    <dgm:pt modelId="{2E39D4D1-FA56-4F54-9D30-65A494B7A427}" type="pres">
      <dgm:prSet presAssocID="{98C60627-D01E-464C-BD8F-509ECE164F0F}" presName="ellipse" presStyleLbl="trBgShp" presStyleIdx="0" presStyleCnt="1"/>
      <dgm:spPr/>
    </dgm:pt>
    <dgm:pt modelId="{B36299C7-DC0F-4E48-85CD-6170CCC51921}" type="pres">
      <dgm:prSet presAssocID="{98C60627-D01E-464C-BD8F-509ECE164F0F}" presName="arrow1" presStyleLbl="fgShp" presStyleIdx="0" presStyleCnt="1"/>
      <dgm:spPr/>
    </dgm:pt>
    <dgm:pt modelId="{6D12897A-05E3-4231-8B9E-CC0A0247676C}" type="pres">
      <dgm:prSet presAssocID="{98C60627-D01E-464C-BD8F-509ECE164F0F}" presName="rectangle" presStyleLbl="revTx" presStyleIdx="0" presStyleCnt="1">
        <dgm:presLayoutVars>
          <dgm:bulletEnabled val="1"/>
        </dgm:presLayoutVars>
      </dgm:prSet>
      <dgm:spPr/>
    </dgm:pt>
    <dgm:pt modelId="{1B0FF6FA-4940-44C7-A4BD-34403774B5B7}" type="pres">
      <dgm:prSet presAssocID="{F5E2F0FA-2432-48A8-9FBB-B5432CB21706}" presName="item1" presStyleLbl="node1" presStyleIdx="0" presStyleCnt="3">
        <dgm:presLayoutVars>
          <dgm:bulletEnabled val="1"/>
        </dgm:presLayoutVars>
      </dgm:prSet>
      <dgm:spPr/>
    </dgm:pt>
    <dgm:pt modelId="{E3645322-34B6-41D3-8CDC-C3AD388D99FA}" type="pres">
      <dgm:prSet presAssocID="{87A2EDBA-4516-4BA3-A528-CB093D437CCD}" presName="item2" presStyleLbl="node1" presStyleIdx="1" presStyleCnt="3">
        <dgm:presLayoutVars>
          <dgm:bulletEnabled val="1"/>
        </dgm:presLayoutVars>
      </dgm:prSet>
      <dgm:spPr/>
    </dgm:pt>
    <dgm:pt modelId="{65B14FC1-7511-4A9F-897A-83C62396B42B}" type="pres">
      <dgm:prSet presAssocID="{4F86B76B-F766-4373-AFAE-9E33D3CD6E4F}" presName="item3" presStyleLbl="node1" presStyleIdx="2" presStyleCnt="3">
        <dgm:presLayoutVars>
          <dgm:bulletEnabled val="1"/>
        </dgm:presLayoutVars>
      </dgm:prSet>
      <dgm:spPr/>
    </dgm:pt>
    <dgm:pt modelId="{5EBDF7DB-A897-455C-BBA8-FD7458D8E557}" type="pres">
      <dgm:prSet presAssocID="{98C60627-D01E-464C-BD8F-509ECE164F0F}" presName="funnel" presStyleLbl="trAlignAcc1" presStyleIdx="0" presStyleCnt="1"/>
      <dgm:spPr/>
    </dgm:pt>
  </dgm:ptLst>
  <dgm:cxnLst>
    <dgm:cxn modelId="{5A540D39-8246-45AE-8BA1-DCEA5B295728}" type="presOf" srcId="{87A2EDBA-4516-4BA3-A528-CB093D437CCD}" destId="{1B0FF6FA-4940-44C7-A4BD-34403774B5B7}" srcOrd="0" destOrd="0" presId="urn:microsoft.com/office/officeart/2005/8/layout/funnel1"/>
    <dgm:cxn modelId="{7B770D3A-E298-44A6-B59B-137475B1AC48}" srcId="{98C60627-D01E-464C-BD8F-509ECE164F0F}" destId="{F43669FF-A965-4527-91E6-68BE3AD2D86E}" srcOrd="0" destOrd="0" parTransId="{465DD080-B920-4BE7-9930-2FEE5D0CA2E1}" sibTransId="{7A32FEBE-81D3-4E99-9842-F359B51096AD}"/>
    <dgm:cxn modelId="{45F0685E-5828-413B-9EC6-8ABBBF28A6BF}" srcId="{98C60627-D01E-464C-BD8F-509ECE164F0F}" destId="{4F86B76B-F766-4373-AFAE-9E33D3CD6E4F}" srcOrd="3" destOrd="0" parTransId="{9C391FC4-7287-4BE9-B98A-ED70605B4615}" sibTransId="{2F80539C-0E16-4AAA-86BC-FA07956CBB99}"/>
    <dgm:cxn modelId="{28772B73-C3BB-466A-AD5D-3B91647EBC3D}" type="presOf" srcId="{4F86B76B-F766-4373-AFAE-9E33D3CD6E4F}" destId="{6D12897A-05E3-4231-8B9E-CC0A0247676C}" srcOrd="0" destOrd="0" presId="urn:microsoft.com/office/officeart/2005/8/layout/funnel1"/>
    <dgm:cxn modelId="{24E4B556-92F6-431D-B376-76A35EBE4915}" type="presOf" srcId="{98C60627-D01E-464C-BD8F-509ECE164F0F}" destId="{1B9CB2C2-ADAC-44AB-BAFD-3DB9F8E709D9}" srcOrd="0" destOrd="0" presId="urn:microsoft.com/office/officeart/2005/8/layout/funnel1"/>
    <dgm:cxn modelId="{633CE58E-7DE6-4B5E-968A-C51641D35BCA}" srcId="{98C60627-D01E-464C-BD8F-509ECE164F0F}" destId="{F5E2F0FA-2432-48A8-9FBB-B5432CB21706}" srcOrd="1" destOrd="0" parTransId="{3068FFD9-B4F3-4222-ACA0-2EF0D26EE55E}" sibTransId="{0664A86C-8ABB-43A1-8F03-F234793B2294}"/>
    <dgm:cxn modelId="{3742B49F-992E-4CDF-B698-D813932F7ADA}" type="presOf" srcId="{F5E2F0FA-2432-48A8-9FBB-B5432CB21706}" destId="{E3645322-34B6-41D3-8CDC-C3AD388D99FA}" srcOrd="0" destOrd="0" presId="urn:microsoft.com/office/officeart/2005/8/layout/funnel1"/>
    <dgm:cxn modelId="{B76671A6-1F66-43A3-9A43-8930AF5B458E}" type="presOf" srcId="{F43669FF-A965-4527-91E6-68BE3AD2D86E}" destId="{65B14FC1-7511-4A9F-897A-83C62396B42B}" srcOrd="0" destOrd="0" presId="urn:microsoft.com/office/officeart/2005/8/layout/funnel1"/>
    <dgm:cxn modelId="{7BBCC0E6-148F-41F8-BBA4-125E7F293AB3}" srcId="{98C60627-D01E-464C-BD8F-509ECE164F0F}" destId="{87A2EDBA-4516-4BA3-A528-CB093D437CCD}" srcOrd="2" destOrd="0" parTransId="{71B9CE19-E199-4CFD-BA59-8615D002E247}" sibTransId="{1FAE7400-FB5D-4167-8C9B-D243D0D6C0FC}"/>
    <dgm:cxn modelId="{DD8448E8-3E61-4BDA-A325-69521D56ADC4}" type="presParOf" srcId="{1B9CB2C2-ADAC-44AB-BAFD-3DB9F8E709D9}" destId="{2E39D4D1-FA56-4F54-9D30-65A494B7A427}" srcOrd="0" destOrd="0" presId="urn:microsoft.com/office/officeart/2005/8/layout/funnel1"/>
    <dgm:cxn modelId="{6D823413-0283-4F5D-9E2D-E19CB52412F0}" type="presParOf" srcId="{1B9CB2C2-ADAC-44AB-BAFD-3DB9F8E709D9}" destId="{B36299C7-DC0F-4E48-85CD-6170CCC51921}" srcOrd="1" destOrd="0" presId="urn:microsoft.com/office/officeart/2005/8/layout/funnel1"/>
    <dgm:cxn modelId="{EAFEC0C6-E5A8-4968-AA69-DA282A422799}" type="presParOf" srcId="{1B9CB2C2-ADAC-44AB-BAFD-3DB9F8E709D9}" destId="{6D12897A-05E3-4231-8B9E-CC0A0247676C}" srcOrd="2" destOrd="0" presId="urn:microsoft.com/office/officeart/2005/8/layout/funnel1"/>
    <dgm:cxn modelId="{BB0B4514-EBE4-402D-A70A-1177D2B69EA3}" type="presParOf" srcId="{1B9CB2C2-ADAC-44AB-BAFD-3DB9F8E709D9}" destId="{1B0FF6FA-4940-44C7-A4BD-34403774B5B7}" srcOrd="3" destOrd="0" presId="urn:microsoft.com/office/officeart/2005/8/layout/funnel1"/>
    <dgm:cxn modelId="{9F209B81-D04C-47F0-9F07-497D51601EF2}" type="presParOf" srcId="{1B9CB2C2-ADAC-44AB-BAFD-3DB9F8E709D9}" destId="{E3645322-34B6-41D3-8CDC-C3AD388D99FA}" srcOrd="4" destOrd="0" presId="urn:microsoft.com/office/officeart/2005/8/layout/funnel1"/>
    <dgm:cxn modelId="{F3D2952D-1B1D-49D8-ADF4-7E4D65C4AC40}" type="presParOf" srcId="{1B9CB2C2-ADAC-44AB-BAFD-3DB9F8E709D9}" destId="{65B14FC1-7511-4A9F-897A-83C62396B42B}" srcOrd="5" destOrd="0" presId="urn:microsoft.com/office/officeart/2005/8/layout/funnel1"/>
    <dgm:cxn modelId="{EFFE148B-3675-4076-8C73-E2B9504853D1}" type="presParOf" srcId="{1B9CB2C2-ADAC-44AB-BAFD-3DB9F8E709D9}" destId="{5EBDF7DB-A897-455C-BBA8-FD7458D8E55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39D4D1-FA56-4F54-9D30-65A494B7A427}">
      <dsp:nvSpPr>
        <dsp:cNvPr id="0" name=""/>
        <dsp:cNvSpPr/>
      </dsp:nvSpPr>
      <dsp:spPr>
        <a:xfrm>
          <a:off x="3190726" y="170904"/>
          <a:ext cx="3391792" cy="1177925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6299C7-DC0F-4E48-85CD-6170CCC51921}">
      <dsp:nvSpPr>
        <dsp:cNvPr id="0" name=""/>
        <dsp:cNvSpPr/>
      </dsp:nvSpPr>
      <dsp:spPr>
        <a:xfrm>
          <a:off x="4563219" y="3055242"/>
          <a:ext cx="657324" cy="420687"/>
        </a:xfrm>
        <a:prstGeom prst="downArrow">
          <a:avLst/>
        </a:prstGeom>
        <a:gradFill rotWithShape="0">
          <a:gsLst>
            <a:gs pos="0">
              <a:schemeClr val="accent2">
                <a:tint val="40000"/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tint val="40000"/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tint val="40000"/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6D12897A-05E3-4231-8B9E-CC0A0247676C}">
      <dsp:nvSpPr>
        <dsp:cNvPr id="0" name=""/>
        <dsp:cNvSpPr/>
      </dsp:nvSpPr>
      <dsp:spPr>
        <a:xfrm>
          <a:off x="3314303" y="3391792"/>
          <a:ext cx="3155156" cy="788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Output 1 , Output 2, …</a:t>
          </a:r>
        </a:p>
      </dsp:txBody>
      <dsp:txXfrm>
        <a:off x="3314303" y="3391792"/>
        <a:ext cx="3155156" cy="788789"/>
      </dsp:txXfrm>
    </dsp:sp>
    <dsp:sp modelId="{1B0FF6FA-4940-44C7-A4BD-34403774B5B7}">
      <dsp:nvSpPr>
        <dsp:cNvPr id="0" name=""/>
        <dsp:cNvSpPr/>
      </dsp:nvSpPr>
      <dsp:spPr>
        <a:xfrm>
          <a:off x="4423866" y="1439802"/>
          <a:ext cx="1183183" cy="118318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3</a:t>
          </a:r>
        </a:p>
      </dsp:txBody>
      <dsp:txXfrm>
        <a:off x="4597139" y="1613075"/>
        <a:ext cx="836637" cy="836637"/>
      </dsp:txXfrm>
    </dsp:sp>
    <dsp:sp modelId="{E3645322-34B6-41D3-8CDC-C3AD388D99FA}">
      <dsp:nvSpPr>
        <dsp:cNvPr id="0" name=""/>
        <dsp:cNvSpPr/>
      </dsp:nvSpPr>
      <dsp:spPr>
        <a:xfrm>
          <a:off x="3577233" y="552152"/>
          <a:ext cx="1183183" cy="1183183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2</a:t>
          </a:r>
        </a:p>
      </dsp:txBody>
      <dsp:txXfrm>
        <a:off x="3750506" y="725425"/>
        <a:ext cx="836637" cy="836637"/>
      </dsp:txXfrm>
    </dsp:sp>
    <dsp:sp modelId="{65B14FC1-7511-4A9F-897A-83C62396B42B}">
      <dsp:nvSpPr>
        <dsp:cNvPr id="0" name=""/>
        <dsp:cNvSpPr/>
      </dsp:nvSpPr>
      <dsp:spPr>
        <a:xfrm>
          <a:off x="4786709" y="266084"/>
          <a:ext cx="1183183" cy="1183183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Input 1</a:t>
          </a:r>
        </a:p>
      </dsp:txBody>
      <dsp:txXfrm>
        <a:off x="4959982" y="439357"/>
        <a:ext cx="836637" cy="836637"/>
      </dsp:txXfrm>
    </dsp:sp>
    <dsp:sp modelId="{5EBDF7DB-A897-455C-BBA8-FD7458D8E557}">
      <dsp:nvSpPr>
        <dsp:cNvPr id="0" name=""/>
        <dsp:cNvSpPr/>
      </dsp:nvSpPr>
      <dsp:spPr>
        <a:xfrm>
          <a:off x="3051373" y="26292"/>
          <a:ext cx="3681015" cy="2944812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3/10/2023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3/10/2023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20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521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120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57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3/10/2023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is Function?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can we get more users for our news website?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solution: find most frequent words in news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4CB194F1-2D9A-3703-182E-8E924000EBA5}"/>
              </a:ext>
            </a:extLst>
          </p:cNvPr>
          <p:cNvSpPr/>
          <p:nvPr/>
        </p:nvSpPr>
        <p:spPr>
          <a:xfrm>
            <a:off x="6817489" y="272602"/>
            <a:ext cx="3823422" cy="1394153"/>
          </a:xfrm>
          <a:prstGeom prst="wedgeEllipseCallout">
            <a:avLst>
              <a:gd name="adj1" fmla="val -50198"/>
              <a:gd name="adj2" fmla="val 75784"/>
            </a:avLst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What is the website need?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10CD9-CFAE-CAE1-64A2-5794F24A435C}"/>
              </a:ext>
            </a:extLst>
          </p:cNvPr>
          <p:cNvSpPr/>
          <p:nvPr/>
        </p:nvSpPr>
        <p:spPr>
          <a:xfrm>
            <a:off x="7538977" y="3229337"/>
            <a:ext cx="4653023" cy="129636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3200" b="1" dirty="0">
                <a:latin typeface="Kalameh" pitchFamily="2" charset="-78"/>
                <a:cs typeface="Kalameh" pitchFamily="2" charset="-78"/>
              </a:rPr>
              <a:t>آیا </a:t>
            </a:r>
            <a:r>
              <a:rPr lang="fa-IR" sz="3200" b="1" dirty="0" err="1">
                <a:latin typeface="Kalameh" pitchFamily="2" charset="-78"/>
                <a:cs typeface="Kalameh" pitchFamily="2" charset="-78"/>
              </a:rPr>
              <a:t>کارمون</a:t>
            </a:r>
            <a:r>
              <a:rPr lang="fa-IR" sz="3200" b="1" dirty="0">
                <a:latin typeface="Kalameh" pitchFamily="2" charset="-78"/>
                <a:cs typeface="Kalameh" pitchFamily="2" charset="-78"/>
              </a:rPr>
              <a:t> اخلاقی بود؟!؟</a:t>
            </a:r>
            <a:endParaRPr lang="en-US" sz="32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13864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your Questions, even </a:t>
            </a:r>
            <a:r>
              <a:rPr lang="en-US" sz="4400" dirty="0"/>
              <a:t>SIMPLE</a:t>
            </a:r>
            <a:r>
              <a:rPr lang="en-US" dirty="0"/>
              <a:t> ones!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Ask question</a:t>
            </a:r>
          </a:p>
          <a:p>
            <a:r>
              <a:rPr lang="en-US" dirty="0"/>
              <a:t>Think about answer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Read more about it through internet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Read another pages or listen to others’ explanation</a:t>
            </a:r>
          </a:p>
          <a:p>
            <a:r>
              <a:rPr lang="en-US" dirty="0"/>
              <a:t>Ask question</a:t>
            </a:r>
          </a:p>
          <a:p>
            <a:r>
              <a:rPr lang="en-US" dirty="0"/>
              <a:t>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6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4583E-CF63-7847-C826-FFF11DF5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BBF56F-4CD9-C502-82D0-DEB041E0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735305E-8D02-4006-4AB2-058538DEA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960" y="2471791"/>
            <a:ext cx="9784080" cy="1508760"/>
          </a:xfrm>
        </p:spPr>
        <p:txBody>
          <a:bodyPr>
            <a:normAutofit fontScale="90000"/>
          </a:bodyPr>
          <a:lstStyle/>
          <a:p>
            <a:r>
              <a:rPr lang="en-US" sz="8800" dirty="0">
                <a:solidFill>
                  <a:schemeClr val="tx1"/>
                </a:solidFill>
              </a:rPr>
              <a:t>Ask your Question 😉</a:t>
            </a:r>
            <a:br>
              <a:rPr lang="en-US" sz="8800" dirty="0">
                <a:solidFill>
                  <a:schemeClr val="tx1"/>
                </a:solidFill>
              </a:rPr>
            </a:b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AEC3E-B728-E9C7-70B6-31BF3F9D8C69}"/>
              </a:ext>
            </a:extLst>
          </p:cNvPr>
          <p:cNvSpPr txBox="1"/>
          <p:nvPr/>
        </p:nvSpPr>
        <p:spPr>
          <a:xfrm>
            <a:off x="0" y="4438782"/>
            <a:ext cx="12192000" cy="7078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a-IR" sz="4000" b="1" dirty="0">
                <a:latin typeface="Kalameh" pitchFamily="2" charset="-78"/>
                <a:cs typeface="Kalameh" pitchFamily="2" charset="-78"/>
              </a:rPr>
              <a:t>این درس برای پیشرفت شماست...</a:t>
            </a:r>
            <a:endParaRPr lang="en-US" sz="40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50384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945DB5-293D-FABE-44EF-43B1090B4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latin typeface="Kalameh" pitchFamily="2" charset="-78"/>
                <a:cs typeface="Kalameh" pitchFamily="2" charset="-78"/>
              </a:rPr>
              <a:t>مسئله ترافیک و پمپ بزنین </a:t>
            </a:r>
            <a:r>
              <a:rPr lang="fa-IR">
                <a:latin typeface="Kalameh" pitchFamily="2" charset="-78"/>
                <a:cs typeface="Kalameh" pitchFamily="2" charset="-78"/>
              </a:rPr>
              <a:t>رو فکر کردی بهش؟</a:t>
            </a:r>
            <a:endParaRPr lang="en-US" dirty="0">
              <a:latin typeface="Kalameh" pitchFamily="2" charset="-78"/>
              <a:cs typeface="Kalameh" pitchFamily="2" charset="-78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5BA1FE-817E-844D-3FDF-4D53180EF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7205EA-ECDB-634C-B4B9-70BEDF180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FA5F1A-D8EE-4802-B9C7-4D690000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234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Scops in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26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3B9D-9F64-15AD-7766-C906E2CB6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 want to run our power.py for different inputs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D4D037-F6B8-8D6A-AD1D-D5317A3EA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400" i="1" dirty="0"/>
          </a:p>
          <a:p>
            <a:pPr marL="0" indent="0" algn="ctr">
              <a:buNone/>
            </a:pPr>
            <a:r>
              <a:rPr lang="en-US" sz="4400" i="1" dirty="0"/>
              <a:t>What is your solution?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B4D9F-0735-4CD8-7DFB-30604D63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58F9C-63BC-9BCD-B371-65E008EDD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545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8800" dirty="0"/>
              </a:p>
            </p:txBody>
          </p:sp>
        </mc:Choice>
        <mc:Fallback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F3C061F8-0197-1369-1315-05464231BD0D}"/>
              </a:ext>
            </a:extLst>
          </p:cNvPr>
          <p:cNvSpPr/>
          <p:nvPr/>
        </p:nvSpPr>
        <p:spPr>
          <a:xfrm>
            <a:off x="2222340" y="4427316"/>
            <a:ext cx="1863524" cy="763929"/>
          </a:xfrm>
          <a:prstGeom prst="wedgeRectCallout">
            <a:avLst>
              <a:gd name="adj1" fmla="val 40037"/>
              <a:gd name="adj2" fmla="val -6931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output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B2423974-EDC0-7998-9976-774E8AE474CF}"/>
              </a:ext>
            </a:extLst>
          </p:cNvPr>
          <p:cNvSpPr/>
          <p:nvPr/>
        </p:nvSpPr>
        <p:spPr>
          <a:xfrm>
            <a:off x="6604669" y="4505445"/>
            <a:ext cx="1863524" cy="763929"/>
          </a:xfrm>
          <a:prstGeom prst="wedgeRectCallout">
            <a:avLst>
              <a:gd name="adj1" fmla="val -2820"/>
              <a:gd name="adj2" fmla="val -10113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input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56D6FB7B-BB02-157A-1A18-E9A1B97785BC}"/>
              </a:ext>
            </a:extLst>
          </p:cNvPr>
          <p:cNvSpPr/>
          <p:nvPr/>
        </p:nvSpPr>
        <p:spPr>
          <a:xfrm>
            <a:off x="6437454" y="1997501"/>
            <a:ext cx="1863524" cy="763929"/>
          </a:xfrm>
          <a:prstGeom prst="wedgeRectCallout">
            <a:avLst>
              <a:gd name="adj1" fmla="val -46298"/>
              <a:gd name="adj2" fmla="val 11704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Function name (process)</a:t>
            </a:r>
          </a:p>
        </p:txBody>
      </p:sp>
    </p:spTree>
    <p:extLst>
      <p:ext uri="{BB962C8B-B14F-4D97-AF65-F5344CB8AC3E}">
        <p14:creationId xmlns:p14="http://schemas.microsoft.com/office/powerpoint/2010/main" val="216302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D4C6-EFDC-9B27-4EAF-CE46591D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1FC288-A0C3-C54F-5C95-78E96896D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3738623" y="2011363"/>
            <a:ext cx="4483057" cy="42068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324A2-FEF7-60F5-2451-B378A6E4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CEE72-9F60-99F0-0187-CA425B33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118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338615-932F-7386-8D36-02BD9FE9A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2673752" y="2011363"/>
            <a:ext cx="6147245" cy="4411491"/>
          </a:xfrm>
        </p:spPr>
      </p:pic>
    </p:spTree>
    <p:extLst>
      <p:ext uri="{BB962C8B-B14F-4D97-AF65-F5344CB8AC3E}">
        <p14:creationId xmlns:p14="http://schemas.microsoft.com/office/powerpoint/2010/main" val="3225929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6E5B1B23-7BC7-3834-7C77-74CB46AAB4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9412607"/>
              </p:ext>
            </p:extLst>
          </p:nvPr>
        </p:nvGraphicFramePr>
        <p:xfrm>
          <a:off x="1203325" y="2011363"/>
          <a:ext cx="9783763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36299C7-DC0F-4E48-85CD-6170CCC519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B36299C7-DC0F-4E48-85CD-6170CCC519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E39D4D1-FA56-4F54-9D30-65A494B7A4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2E39D4D1-FA56-4F54-9D30-65A494B7A4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EBDF7DB-A897-455C-BBA8-FD7458D8E5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dgm id="{5EBDF7DB-A897-455C-BBA8-FD7458D8E5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B14FC1-7511-4A9F-897A-83C62396B4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65B14FC1-7511-4A9F-897A-83C62396B4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3645322-34B6-41D3-8CDC-C3AD388D99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dgm id="{E3645322-34B6-41D3-8CDC-C3AD388D99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B0FF6FA-4940-44C7-A4BD-34403774B5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dgm id="{1B0FF6FA-4940-44C7-A4BD-34403774B5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D12897A-05E3-4231-8B9E-CC0A024767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dgm id="{6D12897A-05E3-4231-8B9E-CC0A024767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Coding a simple example</a:t>
            </a:r>
          </a:p>
          <a:p>
            <a:r>
              <a:rPr lang="en-US" dirty="0"/>
              <a:t>Programming with Python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3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29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462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BB376-2065-4594-F050-BFCD8B76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SuperPackages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33E33-0831-8BB9-7A9A-4892B4EB0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83D6-4E7A-1EF2-B7CD-C45FDC443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1CD52-0FAC-FBF7-F741-031670AF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33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561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2D2A-0134-5A70-6F09-86F9623C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DataTypes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0FC75-00C0-5809-A963-44A53D35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56963-D426-4E0D-1DDF-9936904B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24</a:t>
            </a:fld>
            <a:endParaRPr lang="en-US" dirty="0"/>
          </a:p>
        </p:txBody>
      </p:sp>
      <p:pic>
        <p:nvPicPr>
          <p:cNvPr id="3074" name="Picture 2" descr="How to use Data Types in Python - The Engineering Projects">
            <a:extLst>
              <a:ext uri="{FF2B5EF4-FFF2-40B4-BE49-F238E27FC236}">
                <a16:creationId xmlns:a16="http://schemas.microsoft.com/office/drawing/2014/main" id="{D39BD6D0-4C72-3880-C3F2-7CB52AEB34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457" y="2011363"/>
            <a:ext cx="9045499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142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0F42-BC2C-E216-E9A1-DC36D2760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methods | what is methods?!?!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5F2915-5C2B-0ECF-5F53-B6F25706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019" y="1889567"/>
            <a:ext cx="4664366" cy="477661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8E6C7-FA76-7BA9-67BA-7350DAF1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95304-197F-8DF9-E910-ABE4E601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994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can we get more users for our news website?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Our solution: find most frequent words in news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4CB194F1-2D9A-3703-182E-8E924000EBA5}"/>
              </a:ext>
            </a:extLst>
          </p:cNvPr>
          <p:cNvSpPr/>
          <p:nvPr/>
        </p:nvSpPr>
        <p:spPr>
          <a:xfrm>
            <a:off x="6817489" y="272602"/>
            <a:ext cx="3823422" cy="1394153"/>
          </a:xfrm>
          <a:prstGeom prst="wedgeEllipseCallout">
            <a:avLst>
              <a:gd name="adj1" fmla="val -50198"/>
              <a:gd name="adj2" fmla="val 75784"/>
            </a:avLst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What is the website need?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10CD9-CFAE-CAE1-64A2-5794F24A435C}"/>
              </a:ext>
            </a:extLst>
          </p:cNvPr>
          <p:cNvSpPr/>
          <p:nvPr/>
        </p:nvSpPr>
        <p:spPr>
          <a:xfrm>
            <a:off x="7538977" y="3229337"/>
            <a:ext cx="4653023" cy="129636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3200" b="1" dirty="0">
                <a:latin typeface="Kalameh" pitchFamily="2" charset="-78"/>
                <a:cs typeface="Kalameh" pitchFamily="2" charset="-78"/>
              </a:rPr>
              <a:t>علایق </a:t>
            </a:r>
            <a:r>
              <a:rPr lang="fa-IR" sz="3200" b="1" dirty="0" err="1">
                <a:latin typeface="Kalameh" pitchFamily="2" charset="-78"/>
                <a:cs typeface="Kalameh" pitchFamily="2" charset="-78"/>
              </a:rPr>
              <a:t>کاربرها</a:t>
            </a:r>
            <a:r>
              <a:rPr lang="fa-IR" sz="3200" b="1" dirty="0">
                <a:latin typeface="Kalameh" pitchFamily="2" charset="-78"/>
                <a:cs typeface="Kalameh" pitchFamily="2" charset="-78"/>
              </a:rPr>
              <a:t> مهم هستند!</a:t>
            </a:r>
            <a:endParaRPr lang="en-US" sz="32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4584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CA0C-DB7B-4B09-8856-133589BC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FE6BA-F27D-CA80-4666-CDAFFA6E0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https://www.theguardian.com/uk-news/2023/mar/05/rishi-sunaks-plan-for-small-boats-will-lock-up-people-fleeing-war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DAF591-9EDE-2A04-5F83-78BDFF3FD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F4B71-6A2B-FCD1-4AC0-14097823D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10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question to algorithm!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Understand your needs or questions! </a:t>
            </a:r>
          </a:p>
          <a:p>
            <a:pPr lvl="1"/>
            <a:r>
              <a:rPr lang="en-US" dirty="0"/>
              <a:t>explain easily for someone else</a:t>
            </a:r>
          </a:p>
          <a:p>
            <a:r>
              <a:rPr lang="en-US" dirty="0"/>
              <a:t>Decompose your problem (make some steps)!</a:t>
            </a:r>
          </a:p>
          <a:p>
            <a:r>
              <a:rPr lang="en-US" dirty="0"/>
              <a:t>Make a flowchart for the decomposed version of your problem</a:t>
            </a:r>
          </a:p>
          <a:p>
            <a:r>
              <a:rPr lang="en-US" dirty="0"/>
              <a:t>Explain each steps in one or two  sentences (paper-based or paperless)</a:t>
            </a:r>
          </a:p>
          <a:p>
            <a:pPr lvl="1"/>
            <a:r>
              <a:rPr lang="en-US" dirty="0"/>
              <a:t>input, output, process</a:t>
            </a:r>
          </a:p>
          <a:p>
            <a:r>
              <a:rPr lang="en-US" dirty="0"/>
              <a:t>Explain each steps mathematically…</a:t>
            </a:r>
          </a:p>
          <a:p>
            <a:r>
              <a:rPr lang="en-US" dirty="0"/>
              <a:t>Develop your algorithms for each steps</a:t>
            </a:r>
          </a:p>
          <a:p>
            <a:r>
              <a:rPr lang="en-US" dirty="0"/>
              <a:t>Check your process flow from the first step to the last one!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63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B6CE0-A2DC-0DCD-2C0F-F18672E2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for your solutions and coding with each other</a:t>
            </a:r>
            <a:r>
              <a:rPr lang="en-US" sz="2400" dirty="0">
                <a:sym typeface="Wingdings" panose="05000000000000000000" pitchFamily="2" charset="2"/>
              </a:rPr>
              <a:t>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359E-944F-6A28-0E4B-3A55F7349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Input?</a:t>
            </a:r>
          </a:p>
          <a:p>
            <a:r>
              <a:rPr lang="en-US" dirty="0"/>
              <a:t>Output?</a:t>
            </a:r>
          </a:p>
          <a:p>
            <a:r>
              <a:rPr lang="en-US" dirty="0"/>
              <a:t>Process?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2023D-D3E2-DC43-D339-E7563C5D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6341C-A0E4-A63E-F194-AD2946CF6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29</a:t>
            </a:fld>
            <a:endParaRPr lang="en-US" dirty="0"/>
          </a:p>
        </p:txBody>
      </p:sp>
      <p:pic>
        <p:nvPicPr>
          <p:cNvPr id="1026" name="Picture 2" descr="Microsoft Apps">
            <a:extLst>
              <a:ext uri="{FF2B5EF4-FFF2-40B4-BE49-F238E27FC236}">
                <a16:creationId xmlns:a16="http://schemas.microsoft.com/office/drawing/2014/main" id="{887BF51B-2C8B-614A-9161-46E23B4E9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810" y="1997870"/>
            <a:ext cx="4543063" cy="454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447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Different scops in Python</a:t>
            </a:r>
          </a:p>
          <a:p>
            <a:r>
              <a:rPr lang="en-US" dirty="0"/>
              <a:t>Programming with Python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1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2E90-1E69-DA65-D215-2F0721C8F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code.NASA.gov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B3F21-A1BC-7950-EEA9-24565C5A5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79F5A-3782-1174-6DED-27A5D365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A0DFAD-F6CD-852B-417C-A7EF0C43F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8F58B5-5B29-E19B-CECB-28000E3F3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049" y="1901986"/>
            <a:ext cx="10444142" cy="47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828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6BFFE-AD29-0619-3869-A75373F52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671AC9-D185-6674-FC9C-2AED0E893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325" y="2275484"/>
            <a:ext cx="9783763" cy="367863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600-EE1B-F723-1AEE-D8DB2B78C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5A20C-B428-6D85-D739-1C9B203B4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32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EDAD5-19A4-D160-6F64-55CC75306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40A69-2B2B-96CB-C3B9-7471E6FA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7AFDC-DA77-1A23-6785-390F875ED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20021-CCDF-C2EF-C712-BFBD8A3AF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F43526-05A9-3D7F-42F8-9B887D4AC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1" y="2185628"/>
            <a:ext cx="12192000" cy="41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852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135425A-286D-7342-4CC5-A4D17C32D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B5B0B7-3271-CEC5-46CD-01D86E5D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4" y="2011680"/>
            <a:ext cx="11806176" cy="441117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Approx.  25% Programming Assignments (judgment with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r>
              <a:rPr lang="en-US" dirty="0"/>
              <a:t>Approx. 14% Mid-term Project (alone, judgment with TAs and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r>
              <a:rPr lang="en-US" dirty="0"/>
              <a:t>Approx.  37% Final Project (team work~5 member, judgment with TAs and </a:t>
            </a:r>
            <a:r>
              <a:rPr lang="en-US" dirty="0" err="1"/>
              <a:t>Quera</a:t>
            </a:r>
            <a:r>
              <a:rPr lang="en-US" dirty="0"/>
              <a:t>)</a:t>
            </a:r>
          </a:p>
          <a:p>
            <a:pPr lvl="1"/>
            <a:r>
              <a:rPr lang="en-US" sz="3000" i="1" dirty="0"/>
              <a:t>Proposal (about real needs)</a:t>
            </a:r>
          </a:p>
          <a:p>
            <a:pPr lvl="1"/>
            <a:r>
              <a:rPr lang="en-US" sz="3000" i="1" dirty="0"/>
              <a:t>Coding</a:t>
            </a:r>
          </a:p>
          <a:p>
            <a:pPr lvl="1"/>
            <a:r>
              <a:rPr lang="en-US" sz="3000" i="1" dirty="0"/>
              <a:t>Release</a:t>
            </a:r>
          </a:p>
          <a:p>
            <a:r>
              <a:rPr lang="en-US" dirty="0"/>
              <a:t>Approx. 30% Final Exam (algorithm-based paper exam)</a:t>
            </a:r>
          </a:p>
          <a:p>
            <a:r>
              <a:rPr lang="en-US" dirty="0"/>
              <a:t>Approx.  5% Short Presentation(extra score , for the next week lecture, only for the first two person)</a:t>
            </a:r>
          </a:p>
          <a:p>
            <a:r>
              <a:rPr lang="en-US" dirty="0"/>
              <a:t>Approx.  2% Challenging Questions and Contributions in Class  or Telegram group (extra score)</a:t>
            </a:r>
            <a:endParaRPr lang="fa-IR" dirty="0"/>
          </a:p>
          <a:p>
            <a:r>
              <a:rPr lang="en-US" dirty="0"/>
              <a:t>Approx. 7% long presentation (extra score)</a:t>
            </a:r>
          </a:p>
          <a:p>
            <a:r>
              <a:rPr lang="en-US" dirty="0"/>
              <a:t>Approx. ?% Quiz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4407F-CFFA-DBD6-014C-FFE454C3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13B2DA-F167-2111-2D7B-9BFFF80C6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3" name="Speech Bubble: Rectangle 2">
            <a:extLst>
              <a:ext uri="{FF2B5EF4-FFF2-40B4-BE49-F238E27FC236}">
                <a16:creationId xmlns:a16="http://schemas.microsoft.com/office/drawing/2014/main" id="{6B18BD0E-7834-E54F-575D-3E80ACB437AE}"/>
              </a:ext>
            </a:extLst>
          </p:cNvPr>
          <p:cNvSpPr/>
          <p:nvPr/>
        </p:nvSpPr>
        <p:spPr>
          <a:xfrm>
            <a:off x="8543938" y="284176"/>
            <a:ext cx="3061253" cy="924391"/>
          </a:xfrm>
          <a:prstGeom prst="wedgeRectCallout">
            <a:avLst>
              <a:gd name="adj1" fmla="val -55249"/>
              <a:gd name="adj2" fmla="val 132486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a-IR" sz="2000" b="1" dirty="0">
                <a:latin typeface="Kalameh" pitchFamily="2" charset="-78"/>
                <a:cs typeface="Kalameh" pitchFamily="2" charset="-78"/>
              </a:rPr>
              <a:t>راه جبران هم تحت شرایطی وجود </a:t>
            </a:r>
            <a:r>
              <a:rPr lang="fa-IR" sz="2000" b="1" dirty="0" err="1">
                <a:latin typeface="Kalameh" pitchFamily="2" charset="-78"/>
                <a:cs typeface="Kalameh" pitchFamily="2" charset="-78"/>
              </a:rPr>
              <a:t>داره</a:t>
            </a:r>
            <a:r>
              <a:rPr lang="fa-IR" sz="2000" b="1" dirty="0">
                <a:latin typeface="Kalameh" pitchFamily="2" charset="-78"/>
                <a:cs typeface="Kalameh" pitchFamily="2" charset="-78"/>
              </a:rPr>
              <a:t>!</a:t>
            </a:r>
            <a:endParaRPr lang="en-US" sz="2000" b="1" dirty="0">
              <a:latin typeface="Kalameh" pitchFamily="2" charset="-78"/>
              <a:cs typeface="Kalame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3670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16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C2EDE-24AC-E898-BFE7-2BA534A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question to algorithm!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96FCA-211D-9862-CE07-ECC8C82F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Understand your needs or questions! </a:t>
            </a:r>
          </a:p>
          <a:p>
            <a:pPr lvl="1"/>
            <a:r>
              <a:rPr lang="en-US" dirty="0"/>
              <a:t>explain easily for someone else</a:t>
            </a:r>
          </a:p>
          <a:p>
            <a:r>
              <a:rPr lang="en-US" dirty="0"/>
              <a:t>Decompose your problem (make some steps)!</a:t>
            </a:r>
          </a:p>
          <a:p>
            <a:r>
              <a:rPr lang="en-US" dirty="0"/>
              <a:t>Make a flowchart for the decomposed version of your problem</a:t>
            </a:r>
          </a:p>
          <a:p>
            <a:r>
              <a:rPr lang="en-US" dirty="0"/>
              <a:t>Explain each steps in one or two  sentences (paper-based or paperless)</a:t>
            </a:r>
          </a:p>
          <a:p>
            <a:pPr lvl="1"/>
            <a:r>
              <a:rPr lang="en-US" dirty="0"/>
              <a:t>input, output, process</a:t>
            </a:r>
          </a:p>
          <a:p>
            <a:r>
              <a:rPr lang="en-US" dirty="0"/>
              <a:t>Explain each steps mathematically…</a:t>
            </a:r>
          </a:p>
          <a:p>
            <a:r>
              <a:rPr lang="en-US" dirty="0"/>
              <a:t>Develop your algorithms for each steps</a:t>
            </a:r>
          </a:p>
          <a:p>
            <a:r>
              <a:rPr lang="en-US" dirty="0"/>
              <a:t>Check your process flow from the first step to the last one!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3E7C7-DB16-9FCA-42CF-70F04616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EA3A6-B626-2A9B-98E4-1161214E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74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22545</TotalTime>
  <Words>818</Words>
  <Application>Microsoft Office PowerPoint</Application>
  <PresentationFormat>Widescreen</PresentationFormat>
  <Paragraphs>207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-apple-system</vt:lpstr>
      <vt:lpstr>Calibri</vt:lpstr>
      <vt:lpstr>Cambria Math</vt:lpstr>
      <vt:lpstr>Corbel</vt:lpstr>
      <vt:lpstr>Courier New</vt:lpstr>
      <vt:lpstr>Kalameh</vt:lpstr>
      <vt:lpstr>Wingdings</vt:lpstr>
      <vt:lpstr>Banded</vt:lpstr>
      <vt:lpstr>What is Function?</vt:lpstr>
      <vt:lpstr>Last lecture</vt:lpstr>
      <vt:lpstr>Today</vt:lpstr>
      <vt:lpstr>Together</vt:lpstr>
      <vt:lpstr>Contact me</vt:lpstr>
      <vt:lpstr>Grading</vt:lpstr>
      <vt:lpstr>Short Presentations</vt:lpstr>
      <vt:lpstr>Review the Last Lecture</vt:lpstr>
      <vt:lpstr>From question to algorithm!</vt:lpstr>
      <vt:lpstr>Question</vt:lpstr>
      <vt:lpstr>Ask your Questions, even SIMPLE ones!</vt:lpstr>
      <vt:lpstr>Ask your Question 😉 </vt:lpstr>
      <vt:lpstr>مسئله ترافیک و پمپ بزنین رو فکر کردی بهش؟</vt:lpstr>
      <vt:lpstr>Different Scops in Python</vt:lpstr>
      <vt:lpstr>I want to run our power.py for different inputs</vt:lpstr>
      <vt:lpstr>Functions</vt:lpstr>
      <vt:lpstr>Functions</vt:lpstr>
      <vt:lpstr>Functions</vt:lpstr>
      <vt:lpstr>Functions</vt:lpstr>
      <vt:lpstr>Modules</vt:lpstr>
      <vt:lpstr>Packages</vt:lpstr>
      <vt:lpstr>SuperPackages</vt:lpstr>
      <vt:lpstr>Programming with Python</vt:lpstr>
      <vt:lpstr>Python DataTypes</vt:lpstr>
      <vt:lpstr>List methods | what is methods?!?!</vt:lpstr>
      <vt:lpstr>Question</vt:lpstr>
      <vt:lpstr>Example of news</vt:lpstr>
      <vt:lpstr>From question to algorithm!</vt:lpstr>
      <vt:lpstr>Let’s go for your solutions and coding with each other😉</vt:lpstr>
      <vt:lpstr>Application of Programming in the Digital Age!</vt:lpstr>
      <vt:lpstr>code.NASA.gov</vt:lpstr>
      <vt:lpstr>Project 1</vt:lpstr>
      <vt:lpstr>Project 2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245</cp:revision>
  <dcterms:created xsi:type="dcterms:W3CDTF">2023-01-30T22:07:53Z</dcterms:created>
  <dcterms:modified xsi:type="dcterms:W3CDTF">2023-03-11T01:51:06Z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